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1" r:id="rId1"/>
  </p:sldMasterIdLst>
  <p:sldIdLst>
    <p:sldId id="256" r:id="rId2"/>
    <p:sldId id="260" r:id="rId3"/>
    <p:sldId id="257" r:id="rId4"/>
    <p:sldId id="258" r:id="rId5"/>
    <p:sldId id="259" r:id="rId6"/>
    <p:sldId id="261" r:id="rId7"/>
    <p:sldId id="262" r:id="rId8"/>
    <p:sldId id="263" r:id="rId9"/>
    <p:sldId id="271" r:id="rId10"/>
    <p:sldId id="265" r:id="rId11"/>
    <p:sldId id="264" r:id="rId12"/>
    <p:sldId id="272" r:id="rId13"/>
    <p:sldId id="266" r:id="rId14"/>
    <p:sldId id="273" r:id="rId15"/>
    <p:sldId id="267" r:id="rId16"/>
    <p:sldId id="268" r:id="rId17"/>
    <p:sldId id="269" r:id="rId18"/>
    <p:sldId id="27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8"/>
  </p:normalViewPr>
  <p:slideViewPr>
    <p:cSldViewPr snapToGrid="0" snapToObjects="1">
      <p:cViewPr varScale="1">
        <p:scale>
          <a:sx n="112" d="100"/>
          <a:sy n="112" d="100"/>
        </p:scale>
        <p:origin x="48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jpeg>
</file>

<file path=ppt/media/image3.jpeg>
</file>

<file path=ppt/media/image4.jpeg>
</file>

<file path=ppt/media/image5.jpeg>
</file>

<file path=ppt/media/image6.gif>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5/3/21</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8158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5/3/21</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986650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5/3/21</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0528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5/3/21</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6946390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5/3/21</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1469152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5/3/21</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917411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5/3/21</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40978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5/3/21</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216863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5/3/21</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849245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5/3/21</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18137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5/3/21</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3344002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5/3/21</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804334096"/>
      </p:ext>
    </p:extLst>
  </p:cSld>
  <p:clrMap bg1="dk1" tx1="lt1" bg2="dk2" tx2="lt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40" r:id="rId5"/>
    <p:sldLayoutId id="2147483741" r:id="rId6"/>
    <p:sldLayoutId id="2147483742" r:id="rId7"/>
    <p:sldLayoutId id="2147483743" r:id="rId8"/>
    <p:sldLayoutId id="2147483744" r:id="rId9"/>
    <p:sldLayoutId id="2147483745" r:id="rId10"/>
    <p:sldLayoutId id="2147483746"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youtube.com/watch?v=XAFD-0aMkwE&amp;ab_channel=Vox" TargetMode="External"/><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www.youtube.com/watch?v=IfYRzxeMdGs&amp;ab_channel=Vox"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hyperlink" Target="https://www.youtube.com/watch?v=fxeLohZEqs0&amp;ab_channel=TodayIFoundOut"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The James Marion Sims problem: How doctors can avoid whitewashing medicine's  racist history">
            <a:extLst>
              <a:ext uri="{FF2B5EF4-FFF2-40B4-BE49-F238E27FC236}">
                <a16:creationId xmlns:a16="http://schemas.microsoft.com/office/drawing/2014/main" id="{60B90D9B-0B7E-F049-98D3-5C25F17E07E4}"/>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l="4783" r="6307"/>
          <a:stretch/>
        </p:blipFill>
        <p:spPr bwMode="auto">
          <a:xfrm>
            <a:off x="20" y="1571"/>
            <a:ext cx="12191980" cy="6856429"/>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2B9527C7-8076-45D2-8CC2-2AFEE2A3E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7" cy="6856430"/>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5" name="Freeform: Shape 74">
            <a:extLst>
              <a:ext uri="{FF2B5EF4-FFF2-40B4-BE49-F238E27FC236}">
                <a16:creationId xmlns:a16="http://schemas.microsoft.com/office/drawing/2014/main" id="{D0117708-BB6F-4288-9FB3-781858C65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6096000" cy="6858000"/>
          </a:xfrm>
          <a:custGeom>
            <a:avLst/>
            <a:gdLst>
              <a:gd name="connsiteX0" fmla="*/ 3048000 w 6096000"/>
              <a:gd name="connsiteY0" fmla="*/ 1114197 h 6858000"/>
              <a:gd name="connsiteX1" fmla="*/ 733197 w 6096000"/>
              <a:gd name="connsiteY1" fmla="*/ 3429000 h 6858000"/>
              <a:gd name="connsiteX2" fmla="*/ 3048000 w 6096000"/>
              <a:gd name="connsiteY2" fmla="*/ 5743803 h 6858000"/>
              <a:gd name="connsiteX3" fmla="*/ 5362803 w 6096000"/>
              <a:gd name="connsiteY3" fmla="*/ 3429000 h 6858000"/>
              <a:gd name="connsiteX4" fmla="*/ 3048000 w 6096000"/>
              <a:gd name="connsiteY4" fmla="*/ 1114197 h 6858000"/>
              <a:gd name="connsiteX5" fmla="*/ 0 w 6096000"/>
              <a:gd name="connsiteY5" fmla="*/ 0 h 6858000"/>
              <a:gd name="connsiteX6" fmla="*/ 6096000 w 6096000"/>
              <a:gd name="connsiteY6" fmla="*/ 0 h 6858000"/>
              <a:gd name="connsiteX7" fmla="*/ 6096000 w 6096000"/>
              <a:gd name="connsiteY7" fmla="*/ 6858000 h 6858000"/>
              <a:gd name="connsiteX8" fmla="*/ 0 w 6096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96000" h="6858000">
                <a:moveTo>
                  <a:pt x="3048000" y="1114197"/>
                </a:moveTo>
                <a:cubicBezTo>
                  <a:pt x="1769570" y="1114197"/>
                  <a:pt x="733197" y="2150570"/>
                  <a:pt x="733197" y="3429000"/>
                </a:cubicBezTo>
                <a:cubicBezTo>
                  <a:pt x="733197" y="4707430"/>
                  <a:pt x="1769570" y="5743803"/>
                  <a:pt x="3048000" y="5743803"/>
                </a:cubicBezTo>
                <a:cubicBezTo>
                  <a:pt x="4326430" y="5743803"/>
                  <a:pt x="5362803" y="4707430"/>
                  <a:pt x="5362803" y="3429000"/>
                </a:cubicBezTo>
                <a:cubicBezTo>
                  <a:pt x="5362803" y="2150570"/>
                  <a:pt x="4326430" y="1114197"/>
                  <a:pt x="3048000" y="1114197"/>
                </a:cubicBezTo>
                <a:close/>
                <a:moveTo>
                  <a:pt x="0" y="0"/>
                </a:moveTo>
                <a:lnTo>
                  <a:pt x="6096000" y="0"/>
                </a:lnTo>
                <a:lnTo>
                  <a:pt x="6096000" y="6858000"/>
                </a:lnTo>
                <a:lnTo>
                  <a:pt x="0" y="6858000"/>
                </a:ln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67D262B-B7D2-5644-93BA-4FB388BBA7F2}"/>
              </a:ext>
            </a:extLst>
          </p:cNvPr>
          <p:cNvSpPr>
            <a:spLocks noGrp="1"/>
          </p:cNvSpPr>
          <p:nvPr>
            <p:ph type="ctrTitle"/>
          </p:nvPr>
        </p:nvSpPr>
        <p:spPr>
          <a:xfrm>
            <a:off x="1280159" y="2211978"/>
            <a:ext cx="3535679" cy="1425728"/>
          </a:xfrm>
        </p:spPr>
        <p:txBody>
          <a:bodyPr anchor="b">
            <a:normAutofit/>
          </a:bodyPr>
          <a:lstStyle/>
          <a:p>
            <a:pPr algn="ctr"/>
            <a:r>
              <a:rPr lang="en-US" dirty="0">
                <a:solidFill>
                  <a:srgbClr val="FFFFFF"/>
                </a:solidFill>
              </a:rPr>
              <a:t>Racism and Medicine </a:t>
            </a:r>
          </a:p>
        </p:txBody>
      </p:sp>
      <p:sp>
        <p:nvSpPr>
          <p:cNvPr id="3" name="Subtitle 2">
            <a:extLst>
              <a:ext uri="{FF2B5EF4-FFF2-40B4-BE49-F238E27FC236}">
                <a16:creationId xmlns:a16="http://schemas.microsoft.com/office/drawing/2014/main" id="{F5FA31E3-6895-4D41-AA31-E803D69B2E77}"/>
              </a:ext>
            </a:extLst>
          </p:cNvPr>
          <p:cNvSpPr>
            <a:spLocks noGrp="1"/>
          </p:cNvSpPr>
          <p:nvPr>
            <p:ph type="subTitle" idx="1"/>
          </p:nvPr>
        </p:nvSpPr>
        <p:spPr>
          <a:xfrm>
            <a:off x="1524000" y="4249360"/>
            <a:ext cx="3048000" cy="877585"/>
          </a:xfrm>
        </p:spPr>
        <p:txBody>
          <a:bodyPr>
            <a:normAutofit/>
          </a:bodyPr>
          <a:lstStyle/>
          <a:p>
            <a:pPr algn="ctr"/>
            <a:r>
              <a:rPr lang="en-US">
                <a:solidFill>
                  <a:srgbClr val="FFFFFF"/>
                </a:solidFill>
              </a:rPr>
              <a:t>Vimal Vinod</a:t>
            </a:r>
          </a:p>
        </p:txBody>
      </p:sp>
      <p:cxnSp>
        <p:nvCxnSpPr>
          <p:cNvPr id="77" name="Straight Connector 76">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62423" y="3960586"/>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4728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EE741-1192-AD4E-A1F3-3DF9B5F59460}"/>
              </a:ext>
            </a:extLst>
          </p:cNvPr>
          <p:cNvSpPr>
            <a:spLocks noGrp="1"/>
          </p:cNvSpPr>
          <p:nvPr>
            <p:ph type="title"/>
          </p:nvPr>
        </p:nvSpPr>
        <p:spPr/>
        <p:txBody>
          <a:bodyPr/>
          <a:lstStyle/>
          <a:p>
            <a:pPr algn="ctr"/>
            <a:r>
              <a:rPr lang="en-US" sz="3600" u="sng"/>
              <a:t>These Issues Still Persist Today</a:t>
            </a:r>
            <a:endParaRPr lang="en-US" sz="3600" u="sng" dirty="0"/>
          </a:p>
        </p:txBody>
      </p:sp>
      <p:sp>
        <p:nvSpPr>
          <p:cNvPr id="3" name="Content Placeholder 2">
            <a:extLst>
              <a:ext uri="{FF2B5EF4-FFF2-40B4-BE49-F238E27FC236}">
                <a16:creationId xmlns:a16="http://schemas.microsoft.com/office/drawing/2014/main" id="{5FC5A8B5-4342-774C-8744-FE6790B8545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05901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7B27D-A1F0-554E-B16D-72BFAD393B9D}"/>
              </a:ext>
            </a:extLst>
          </p:cNvPr>
          <p:cNvSpPr>
            <a:spLocks noGrp="1"/>
          </p:cNvSpPr>
          <p:nvPr>
            <p:ph type="title"/>
          </p:nvPr>
        </p:nvSpPr>
        <p:spPr/>
        <p:txBody>
          <a:bodyPr/>
          <a:lstStyle/>
          <a:p>
            <a:r>
              <a:rPr lang="en-US" dirty="0"/>
              <a:t>Modern Examples – Maternal Health </a:t>
            </a:r>
          </a:p>
        </p:txBody>
      </p:sp>
      <p:sp>
        <p:nvSpPr>
          <p:cNvPr id="3" name="Content Placeholder 2">
            <a:extLst>
              <a:ext uri="{FF2B5EF4-FFF2-40B4-BE49-F238E27FC236}">
                <a16:creationId xmlns:a16="http://schemas.microsoft.com/office/drawing/2014/main" id="{8C003F7B-BFB5-6A40-BE8B-6A47018FF1BA}"/>
              </a:ext>
            </a:extLst>
          </p:cNvPr>
          <p:cNvSpPr>
            <a:spLocks noGrp="1"/>
          </p:cNvSpPr>
          <p:nvPr>
            <p:ph idx="1"/>
          </p:nvPr>
        </p:nvSpPr>
        <p:spPr/>
        <p:txBody>
          <a:bodyPr/>
          <a:lstStyle/>
          <a:p>
            <a:r>
              <a:rPr lang="en-US" dirty="0"/>
              <a:t>African American women are three to four times more likely to die in childbirth than white women</a:t>
            </a:r>
          </a:p>
          <a:p>
            <a:r>
              <a:rPr lang="en-US" dirty="0"/>
              <a:t>African American babies are twice as likely to die than white babies</a:t>
            </a:r>
          </a:p>
          <a:p>
            <a:r>
              <a:rPr lang="en-US" dirty="0"/>
              <a:t>Racism found in the delivery of health care and social service means black women often receive substandard care in comparison to white women</a:t>
            </a:r>
          </a:p>
          <a:p>
            <a:r>
              <a:rPr lang="en-US" dirty="0"/>
              <a:t>African American women face greater chances than white women to have chronic stress which can stem from living in impoverished neighborhoods or encountering discrimination.</a:t>
            </a:r>
          </a:p>
        </p:txBody>
      </p:sp>
    </p:spTree>
    <p:extLst>
      <p:ext uri="{BB962C8B-B14F-4D97-AF65-F5344CB8AC3E}">
        <p14:creationId xmlns:p14="http://schemas.microsoft.com/office/powerpoint/2010/main" val="28463531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8CD1F-D588-FB43-A15F-2522754CA6C9}"/>
              </a:ext>
            </a:extLst>
          </p:cNvPr>
          <p:cNvSpPr>
            <a:spLocks noGrp="1"/>
          </p:cNvSpPr>
          <p:nvPr>
            <p:ph type="title"/>
          </p:nvPr>
        </p:nvSpPr>
        <p:spPr/>
        <p:txBody>
          <a:bodyPr/>
          <a:lstStyle/>
          <a:p>
            <a:pPr algn="ctr"/>
            <a:r>
              <a:rPr lang="en-US" dirty="0"/>
              <a:t>Modern Examples – Maternal Health </a:t>
            </a:r>
          </a:p>
        </p:txBody>
      </p:sp>
      <p:pic>
        <p:nvPicPr>
          <p:cNvPr id="11266" name="Picture 2" descr="America is Failing its Black Mothers | Harvard Public Health Magazine |  Harvard T.H. Chan School of Public Health">
            <a:extLst>
              <a:ext uri="{FF2B5EF4-FFF2-40B4-BE49-F238E27FC236}">
                <a16:creationId xmlns:a16="http://schemas.microsoft.com/office/drawing/2014/main" id="{6F1A4053-02FD-A747-A978-C2EFE4DC60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5243" y="2057709"/>
            <a:ext cx="7221514" cy="44842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9234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03218-48AB-D746-8D41-EE53928A9EE9}"/>
              </a:ext>
            </a:extLst>
          </p:cNvPr>
          <p:cNvSpPr>
            <a:spLocks noGrp="1"/>
          </p:cNvSpPr>
          <p:nvPr>
            <p:ph type="title"/>
          </p:nvPr>
        </p:nvSpPr>
        <p:spPr/>
        <p:txBody>
          <a:bodyPr/>
          <a:lstStyle/>
          <a:p>
            <a:r>
              <a:rPr lang="en-US" dirty="0"/>
              <a:t>Modern Examples – Cardiovascular Health</a:t>
            </a:r>
          </a:p>
        </p:txBody>
      </p:sp>
      <p:sp>
        <p:nvSpPr>
          <p:cNvPr id="3" name="Content Placeholder 2">
            <a:extLst>
              <a:ext uri="{FF2B5EF4-FFF2-40B4-BE49-F238E27FC236}">
                <a16:creationId xmlns:a16="http://schemas.microsoft.com/office/drawing/2014/main" id="{AFEAFF3C-94BB-9443-84FA-DB13AB9054FB}"/>
              </a:ext>
            </a:extLst>
          </p:cNvPr>
          <p:cNvSpPr>
            <a:spLocks noGrp="1"/>
          </p:cNvSpPr>
          <p:nvPr>
            <p:ph idx="1"/>
          </p:nvPr>
        </p:nvSpPr>
        <p:spPr/>
        <p:txBody>
          <a:bodyPr/>
          <a:lstStyle/>
          <a:p>
            <a:r>
              <a:rPr lang="en-US" dirty="0"/>
              <a:t>According to the U.S. Department of Health and Human Services Office of Minority Health, in 2018, African Americans were 30% more likely to die from heart disease than non-Hispanic whites.</a:t>
            </a:r>
          </a:p>
          <a:p>
            <a:r>
              <a:rPr lang="en-US" dirty="0"/>
              <a:t>Stereotypical assumptions may lead to lower-quality care for minority patients and in this case, it can lead to deaths and disease rates that are far higher than those of their white counterparts</a:t>
            </a:r>
          </a:p>
          <a:p>
            <a:pPr marL="0" indent="0">
              <a:buNone/>
            </a:pPr>
            <a:endParaRPr lang="en-US" dirty="0"/>
          </a:p>
        </p:txBody>
      </p:sp>
    </p:spTree>
    <p:extLst>
      <p:ext uri="{BB962C8B-B14F-4D97-AF65-F5344CB8AC3E}">
        <p14:creationId xmlns:p14="http://schemas.microsoft.com/office/powerpoint/2010/main" val="2746917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90DE1-AA4D-364A-9E66-EDBF2E18204C}"/>
              </a:ext>
            </a:extLst>
          </p:cNvPr>
          <p:cNvSpPr>
            <a:spLocks noGrp="1"/>
          </p:cNvSpPr>
          <p:nvPr>
            <p:ph type="title"/>
          </p:nvPr>
        </p:nvSpPr>
        <p:spPr/>
        <p:txBody>
          <a:bodyPr/>
          <a:lstStyle/>
          <a:p>
            <a:r>
              <a:rPr lang="en-US" dirty="0"/>
              <a:t>Modern Examples – Cardiovascular Health Cont.</a:t>
            </a:r>
          </a:p>
        </p:txBody>
      </p:sp>
      <p:pic>
        <p:nvPicPr>
          <p:cNvPr id="12290" name="Picture 2" descr="Infographic: Heart Disease and its Effects on African Americans">
            <a:extLst>
              <a:ext uri="{FF2B5EF4-FFF2-40B4-BE49-F238E27FC236}">
                <a16:creationId xmlns:a16="http://schemas.microsoft.com/office/drawing/2014/main" id="{F7C7F354-61A3-0C48-A2E2-0AC609D598D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29566" y="2104571"/>
            <a:ext cx="3493654" cy="4521200"/>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descr="The Connection Between Black History &amp; American Hearth Month | YMCA of  Greater Seattle">
            <a:extLst>
              <a:ext uri="{FF2B5EF4-FFF2-40B4-BE49-F238E27FC236}">
                <a16:creationId xmlns:a16="http://schemas.microsoft.com/office/drawing/2014/main" id="{DDEC7ACF-AE15-1548-B36A-2DCF73769D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2573" y="2044705"/>
            <a:ext cx="5167084" cy="1859638"/>
          </a:xfrm>
          <a:prstGeom prst="rect">
            <a:avLst/>
          </a:prstGeom>
          <a:noFill/>
          <a:extLst>
            <a:ext uri="{909E8E84-426E-40DD-AFC4-6F175D3DCCD1}">
              <a14:hiddenFill xmlns:a14="http://schemas.microsoft.com/office/drawing/2010/main">
                <a:solidFill>
                  <a:srgbClr val="FFFFFF"/>
                </a:solidFill>
              </a14:hiddenFill>
            </a:ext>
          </a:extLst>
        </p:spPr>
      </p:pic>
      <p:pic>
        <p:nvPicPr>
          <p:cNvPr id="12294" name="Picture 6" descr="Did you know African American women display higher rates of risk factors  for heart disease inc… | Heart attack symptoms, Heart healthy diet, Coronary  artery disease">
            <a:extLst>
              <a:ext uri="{FF2B5EF4-FFF2-40B4-BE49-F238E27FC236}">
                <a16:creationId xmlns:a16="http://schemas.microsoft.com/office/drawing/2014/main" id="{BA910CE1-0407-2748-AAB5-90ECCB5A56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52573" y="4124097"/>
            <a:ext cx="5167084" cy="25016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94398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7D176-A1D4-324F-9D93-3C238538D3C2}"/>
              </a:ext>
            </a:extLst>
          </p:cNvPr>
          <p:cNvSpPr>
            <a:spLocks noGrp="1"/>
          </p:cNvSpPr>
          <p:nvPr>
            <p:ph type="title"/>
          </p:nvPr>
        </p:nvSpPr>
        <p:spPr/>
        <p:txBody>
          <a:bodyPr/>
          <a:lstStyle/>
          <a:p>
            <a:r>
              <a:rPr lang="en-US" dirty="0"/>
              <a:t>Environmental Racism</a:t>
            </a:r>
          </a:p>
        </p:txBody>
      </p:sp>
      <p:sp>
        <p:nvSpPr>
          <p:cNvPr id="3" name="Content Placeholder 2">
            <a:extLst>
              <a:ext uri="{FF2B5EF4-FFF2-40B4-BE49-F238E27FC236}">
                <a16:creationId xmlns:a16="http://schemas.microsoft.com/office/drawing/2014/main" id="{73F06A2B-B397-5D40-809A-4B0EEF6161DC}"/>
              </a:ext>
            </a:extLst>
          </p:cNvPr>
          <p:cNvSpPr>
            <a:spLocks noGrp="1"/>
          </p:cNvSpPr>
          <p:nvPr>
            <p:ph idx="1"/>
          </p:nvPr>
        </p:nvSpPr>
        <p:spPr/>
        <p:txBody>
          <a:bodyPr/>
          <a:lstStyle/>
          <a:p>
            <a:r>
              <a:rPr lang="en-US" dirty="0"/>
              <a:t>Environmental racism refers to the many ways that communities of color—in the United States, Black communities in particular—face greater harms from environmental factors. </a:t>
            </a:r>
          </a:p>
          <a:p>
            <a:r>
              <a:rPr lang="en-US" dirty="0"/>
              <a:t>Hospitals are less likely to be in these poorer communities that African Americans predominantly live in </a:t>
            </a:r>
          </a:p>
          <a:p>
            <a:r>
              <a:rPr lang="en-US" dirty="0"/>
              <a:t>This means that access to care is more difficult to get to and more spread out than in white communities where hospitals are often far closer </a:t>
            </a:r>
          </a:p>
        </p:txBody>
      </p:sp>
    </p:spTree>
    <p:extLst>
      <p:ext uri="{BB962C8B-B14F-4D97-AF65-F5344CB8AC3E}">
        <p14:creationId xmlns:p14="http://schemas.microsoft.com/office/powerpoint/2010/main" val="24921732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887AE-05D1-EB45-9E5A-92A94BA5890C}"/>
              </a:ext>
            </a:extLst>
          </p:cNvPr>
          <p:cNvSpPr>
            <a:spLocks noGrp="1"/>
          </p:cNvSpPr>
          <p:nvPr>
            <p:ph type="title"/>
          </p:nvPr>
        </p:nvSpPr>
        <p:spPr/>
        <p:txBody>
          <a:bodyPr/>
          <a:lstStyle/>
          <a:p>
            <a:r>
              <a:rPr lang="en-US" dirty="0"/>
              <a:t>COVid-19</a:t>
            </a:r>
          </a:p>
        </p:txBody>
      </p:sp>
      <p:pic>
        <p:nvPicPr>
          <p:cNvPr id="2050" name="Picture 2" descr="chart depicting Risk for COVID-19 by race/ethnicity">
            <a:extLst>
              <a:ext uri="{FF2B5EF4-FFF2-40B4-BE49-F238E27FC236}">
                <a16:creationId xmlns:a16="http://schemas.microsoft.com/office/drawing/2014/main" id="{8CBAB10E-167C-F949-8649-D82DD06CDC9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56108" y="1903004"/>
            <a:ext cx="7279784" cy="409487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B4D99E6C-213B-EB4A-8910-812410B720C2}"/>
              </a:ext>
            </a:extLst>
          </p:cNvPr>
          <p:cNvSpPr/>
          <p:nvPr/>
        </p:nvSpPr>
        <p:spPr>
          <a:xfrm>
            <a:off x="3000783" y="6126443"/>
            <a:ext cx="6096000" cy="646331"/>
          </a:xfrm>
          <a:prstGeom prst="rect">
            <a:avLst/>
          </a:prstGeom>
        </p:spPr>
        <p:txBody>
          <a:bodyPr>
            <a:spAutoFit/>
          </a:bodyPr>
          <a:lstStyle/>
          <a:p>
            <a:r>
              <a:rPr lang="en-US" dirty="0">
                <a:hlinkClick r:id="rId3"/>
              </a:rPr>
              <a:t>https://www.youtube.com/watch?v=XAFD-0aMkwE&amp;ab_channel=Vox</a:t>
            </a:r>
            <a:r>
              <a:rPr lang="en-US" dirty="0"/>
              <a:t> </a:t>
            </a:r>
          </a:p>
        </p:txBody>
      </p:sp>
    </p:spTree>
    <p:extLst>
      <p:ext uri="{BB962C8B-B14F-4D97-AF65-F5344CB8AC3E}">
        <p14:creationId xmlns:p14="http://schemas.microsoft.com/office/powerpoint/2010/main" val="15338550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32443-2A26-A047-BF8E-95581120A310}"/>
              </a:ext>
            </a:extLst>
          </p:cNvPr>
          <p:cNvSpPr>
            <a:spLocks noGrp="1"/>
          </p:cNvSpPr>
          <p:nvPr>
            <p:ph type="title"/>
          </p:nvPr>
        </p:nvSpPr>
        <p:spPr/>
        <p:txBody>
          <a:bodyPr/>
          <a:lstStyle/>
          <a:p>
            <a:r>
              <a:rPr lang="en-US" dirty="0"/>
              <a:t>Why all of this is important</a:t>
            </a:r>
          </a:p>
        </p:txBody>
      </p:sp>
      <p:sp>
        <p:nvSpPr>
          <p:cNvPr id="3" name="Content Placeholder 2">
            <a:extLst>
              <a:ext uri="{FF2B5EF4-FFF2-40B4-BE49-F238E27FC236}">
                <a16:creationId xmlns:a16="http://schemas.microsoft.com/office/drawing/2014/main" id="{6C6254B6-7B7A-6D4F-A89F-97420C7BE535}"/>
              </a:ext>
            </a:extLst>
          </p:cNvPr>
          <p:cNvSpPr>
            <a:spLocks noGrp="1"/>
          </p:cNvSpPr>
          <p:nvPr>
            <p:ph idx="1"/>
          </p:nvPr>
        </p:nvSpPr>
        <p:spPr/>
        <p:txBody>
          <a:bodyPr/>
          <a:lstStyle/>
          <a:p>
            <a:r>
              <a:rPr lang="en-US" dirty="0"/>
              <a:t>All of this is important because we need to acknowledge that racism has been a fundamental part of the medical field in the USA</a:t>
            </a:r>
          </a:p>
          <a:p>
            <a:r>
              <a:rPr lang="en-US" dirty="0"/>
              <a:t>We can fix this in the medical education by encouraging and putting together the resources needed to help African American youth pursue medicine as a career </a:t>
            </a:r>
          </a:p>
          <a:p>
            <a:r>
              <a:rPr lang="en-US" dirty="0"/>
              <a:t>By doing this, we help African Americans by allowing them to affect change from within a medical community that has for the longest time excluded and discriminated against them</a:t>
            </a:r>
          </a:p>
        </p:txBody>
      </p:sp>
    </p:spTree>
    <p:extLst>
      <p:ext uri="{BB962C8B-B14F-4D97-AF65-F5344CB8AC3E}">
        <p14:creationId xmlns:p14="http://schemas.microsoft.com/office/powerpoint/2010/main" val="32098352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0D039-F344-C84E-939A-25A2B302D9CB}"/>
              </a:ext>
            </a:extLst>
          </p:cNvPr>
          <p:cNvSpPr>
            <a:spLocks noGrp="1"/>
          </p:cNvSpPr>
          <p:nvPr>
            <p:ph type="title"/>
          </p:nvPr>
        </p:nvSpPr>
        <p:spPr/>
        <p:txBody>
          <a:bodyPr/>
          <a:lstStyle/>
          <a:p>
            <a:pPr algn="ctr"/>
            <a:r>
              <a:rPr lang="en-US" dirty="0"/>
              <a:t>Questions?</a:t>
            </a:r>
          </a:p>
        </p:txBody>
      </p:sp>
      <p:pic>
        <p:nvPicPr>
          <p:cNvPr id="13314" name="Picture 2" descr="Hey, Can I Ask You A Question? - IN Magazine">
            <a:extLst>
              <a:ext uri="{FF2B5EF4-FFF2-40B4-BE49-F238E27FC236}">
                <a16:creationId xmlns:a16="http://schemas.microsoft.com/office/drawing/2014/main" id="{ED8BB9EB-37EE-F240-930F-CCB2866735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4800" y="2241550"/>
            <a:ext cx="6502400" cy="3898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4733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E7218290-08E7-4AB8-8549-F625B01F0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9F4004-E27E-F643-8E35-F364E9F09CB6}"/>
              </a:ext>
            </a:extLst>
          </p:cNvPr>
          <p:cNvSpPr>
            <a:spLocks noGrp="1"/>
          </p:cNvSpPr>
          <p:nvPr>
            <p:ph type="title"/>
          </p:nvPr>
        </p:nvSpPr>
        <p:spPr>
          <a:xfrm>
            <a:off x="1429566" y="762001"/>
            <a:ext cx="5008696" cy="1141004"/>
          </a:xfrm>
        </p:spPr>
        <p:txBody>
          <a:bodyPr>
            <a:normAutofit/>
          </a:bodyPr>
          <a:lstStyle/>
          <a:p>
            <a:r>
              <a:rPr lang="en-US" dirty="0"/>
              <a:t>My goals</a:t>
            </a:r>
          </a:p>
        </p:txBody>
      </p:sp>
      <p:sp>
        <p:nvSpPr>
          <p:cNvPr id="3" name="Content Placeholder 2">
            <a:extLst>
              <a:ext uri="{FF2B5EF4-FFF2-40B4-BE49-F238E27FC236}">
                <a16:creationId xmlns:a16="http://schemas.microsoft.com/office/drawing/2014/main" id="{139009F0-4285-C74F-A1E5-AD8123E00647}"/>
              </a:ext>
            </a:extLst>
          </p:cNvPr>
          <p:cNvSpPr>
            <a:spLocks noGrp="1"/>
          </p:cNvSpPr>
          <p:nvPr>
            <p:ph idx="1"/>
          </p:nvPr>
        </p:nvSpPr>
        <p:spPr>
          <a:xfrm>
            <a:off x="1429566" y="2259698"/>
            <a:ext cx="4479398" cy="3836301"/>
          </a:xfrm>
        </p:spPr>
        <p:txBody>
          <a:bodyPr>
            <a:normAutofit/>
          </a:bodyPr>
          <a:lstStyle/>
          <a:p>
            <a:pPr>
              <a:lnSpc>
                <a:spcPct val="120000"/>
              </a:lnSpc>
            </a:pPr>
            <a:r>
              <a:rPr lang="en-US" dirty="0"/>
              <a:t>This presentation might make some of you uncomfortable</a:t>
            </a:r>
            <a:endParaRPr lang="en-US"/>
          </a:p>
          <a:p>
            <a:pPr>
              <a:lnSpc>
                <a:spcPct val="120000"/>
              </a:lnSpc>
            </a:pPr>
            <a:r>
              <a:rPr lang="en-US" dirty="0"/>
              <a:t>I want to present to you examples to back up my claim that medicine in the US was built on racist ideologies that targeted minorities, specifically African Americans and then how to move past that</a:t>
            </a:r>
            <a:endParaRPr lang="en-US"/>
          </a:p>
          <a:p>
            <a:pPr>
              <a:lnSpc>
                <a:spcPct val="120000"/>
              </a:lnSpc>
            </a:pPr>
            <a:r>
              <a:rPr lang="en-US" dirty="0"/>
              <a:t>I hope that this presentation helps you understand why medicine needs to become more diverse and inclusive</a:t>
            </a:r>
            <a:endParaRPr lang="en-US"/>
          </a:p>
        </p:txBody>
      </p:sp>
      <p:pic>
        <p:nvPicPr>
          <p:cNvPr id="7170" name="Picture 2" descr="Science Says Only 8 Percent of People Actually Achieve Their Goals. Here  Are 7 Things They Do Differently | Inc.com">
            <a:extLst>
              <a:ext uri="{FF2B5EF4-FFF2-40B4-BE49-F238E27FC236}">
                <a16:creationId xmlns:a16="http://schemas.microsoft.com/office/drawing/2014/main" id="{AADC20E2-9BA4-2C4E-BFAE-239C514B4DA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022" r="34728"/>
          <a:stretch/>
        </p:blipFill>
        <p:spPr bwMode="auto">
          <a:xfrm>
            <a:off x="6639965" y="1114197"/>
            <a:ext cx="4629606" cy="4629606"/>
          </a:xfrm>
          <a:custGeom>
            <a:avLst/>
            <a:gdLst/>
            <a:ahLst/>
            <a:cxnLst/>
            <a:rect l="l" t="t" r="r" b="b"/>
            <a:pathLst>
              <a:path w="4629606" h="4629606">
                <a:moveTo>
                  <a:pt x="2314803" y="0"/>
                </a:moveTo>
                <a:cubicBezTo>
                  <a:pt x="3593233" y="0"/>
                  <a:pt x="4629606" y="1036373"/>
                  <a:pt x="4629606" y="2314803"/>
                </a:cubicBezTo>
                <a:cubicBezTo>
                  <a:pt x="4629606" y="3593233"/>
                  <a:pt x="3593233" y="4629606"/>
                  <a:pt x="2314803" y="4629606"/>
                </a:cubicBezTo>
                <a:cubicBezTo>
                  <a:pt x="1036373" y="4629606"/>
                  <a:pt x="0" y="3593233"/>
                  <a:pt x="0" y="2314803"/>
                </a:cubicBezTo>
                <a:cubicBezTo>
                  <a:pt x="0" y="1036373"/>
                  <a:pt x="1036373" y="0"/>
                  <a:pt x="2314803"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0469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E7218290-08E7-4AB8-8549-F625B01F0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A401AD-0BE2-6240-9928-C58B22AF5E94}"/>
              </a:ext>
            </a:extLst>
          </p:cNvPr>
          <p:cNvSpPr>
            <a:spLocks noGrp="1"/>
          </p:cNvSpPr>
          <p:nvPr>
            <p:ph type="title"/>
          </p:nvPr>
        </p:nvSpPr>
        <p:spPr>
          <a:xfrm>
            <a:off x="1429566" y="762001"/>
            <a:ext cx="5008696" cy="1141004"/>
          </a:xfrm>
        </p:spPr>
        <p:txBody>
          <a:bodyPr>
            <a:normAutofit/>
          </a:bodyPr>
          <a:lstStyle/>
          <a:p>
            <a:r>
              <a:rPr lang="en-US" dirty="0"/>
              <a:t>Background</a:t>
            </a:r>
          </a:p>
        </p:txBody>
      </p:sp>
      <p:sp>
        <p:nvSpPr>
          <p:cNvPr id="3" name="Content Placeholder 2">
            <a:extLst>
              <a:ext uri="{FF2B5EF4-FFF2-40B4-BE49-F238E27FC236}">
                <a16:creationId xmlns:a16="http://schemas.microsoft.com/office/drawing/2014/main" id="{2A33C0C2-361A-8E44-9F7C-A5B210061A5D}"/>
              </a:ext>
            </a:extLst>
          </p:cNvPr>
          <p:cNvSpPr>
            <a:spLocks noGrp="1"/>
          </p:cNvSpPr>
          <p:nvPr>
            <p:ph idx="1"/>
          </p:nvPr>
        </p:nvSpPr>
        <p:spPr>
          <a:xfrm>
            <a:off x="1429566" y="2259698"/>
            <a:ext cx="4479398" cy="3836301"/>
          </a:xfrm>
        </p:spPr>
        <p:txBody>
          <a:bodyPr>
            <a:normAutofit/>
          </a:bodyPr>
          <a:lstStyle/>
          <a:p>
            <a:pPr marL="171450" indent="-171450"/>
            <a:r>
              <a:rPr lang="en-US" dirty="0"/>
              <a:t>America’s health system from its very founding has been rooted in racism </a:t>
            </a:r>
          </a:p>
          <a:p>
            <a:pPr marL="171450" indent="-171450"/>
            <a:r>
              <a:rPr lang="en-US" dirty="0"/>
              <a:t>Racism is…</a:t>
            </a:r>
          </a:p>
          <a:p>
            <a:pPr marL="628650" lvl="1" indent="-171450">
              <a:buFont typeface="Arial" panose="020B0604020202020204" pitchFamily="34" charset="0"/>
              <a:buChar char="•"/>
            </a:pPr>
            <a:r>
              <a:rPr lang="en-US" b="0"/>
              <a:t>“beliefs, attitudes, institutional arrangements and acts that tend to denigrate individuals or groups because of phenotypic characteristics or ethnic group affiliation.” (Clark et al., 1999)</a:t>
            </a:r>
          </a:p>
          <a:p>
            <a:pPr marL="628650" lvl="1" indent="-171450">
              <a:buFont typeface="Arial" panose="020B0604020202020204" pitchFamily="34" charset="0"/>
              <a:buChar char="•"/>
            </a:pPr>
            <a:r>
              <a:rPr lang="en-US" b="0"/>
              <a:t>Manifested through stereotypes, prejudices, and/or discrimination</a:t>
            </a:r>
          </a:p>
        </p:txBody>
      </p:sp>
      <p:pic>
        <p:nvPicPr>
          <p:cNvPr id="6146" name="Picture 2" descr="Racism and discrimination in health care: Providers and patients - Harvard  Health Blog - Harvard Health Publishing">
            <a:extLst>
              <a:ext uri="{FF2B5EF4-FFF2-40B4-BE49-F238E27FC236}">
                <a16:creationId xmlns:a16="http://schemas.microsoft.com/office/drawing/2014/main" id="{43E1781A-5F2C-D745-A6D7-38B8702127A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671" r="16694" b="-1"/>
          <a:stretch/>
        </p:blipFill>
        <p:spPr bwMode="auto">
          <a:xfrm>
            <a:off x="6639965" y="1114197"/>
            <a:ext cx="4629606" cy="4629606"/>
          </a:xfrm>
          <a:custGeom>
            <a:avLst/>
            <a:gdLst/>
            <a:ahLst/>
            <a:cxnLst/>
            <a:rect l="l" t="t" r="r" b="b"/>
            <a:pathLst>
              <a:path w="4629606" h="4629606">
                <a:moveTo>
                  <a:pt x="2314803" y="0"/>
                </a:moveTo>
                <a:cubicBezTo>
                  <a:pt x="3593233" y="0"/>
                  <a:pt x="4629606" y="1036373"/>
                  <a:pt x="4629606" y="2314803"/>
                </a:cubicBezTo>
                <a:cubicBezTo>
                  <a:pt x="4629606" y="3593233"/>
                  <a:pt x="3593233" y="4629606"/>
                  <a:pt x="2314803" y="4629606"/>
                </a:cubicBezTo>
                <a:cubicBezTo>
                  <a:pt x="1036373" y="4629606"/>
                  <a:pt x="0" y="3593233"/>
                  <a:pt x="0" y="2314803"/>
                </a:cubicBezTo>
                <a:cubicBezTo>
                  <a:pt x="0" y="1036373"/>
                  <a:pt x="1036373" y="0"/>
                  <a:pt x="2314803"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4996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E7218290-08E7-4AB8-8549-F625B01F0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702769-F4B4-D744-AFB7-2072D6DE574F}"/>
              </a:ext>
            </a:extLst>
          </p:cNvPr>
          <p:cNvSpPr>
            <a:spLocks noGrp="1"/>
          </p:cNvSpPr>
          <p:nvPr>
            <p:ph type="title"/>
          </p:nvPr>
        </p:nvSpPr>
        <p:spPr>
          <a:xfrm>
            <a:off x="1429566" y="762001"/>
            <a:ext cx="5008696" cy="1141004"/>
          </a:xfrm>
        </p:spPr>
        <p:txBody>
          <a:bodyPr>
            <a:normAutofit/>
          </a:bodyPr>
          <a:lstStyle/>
          <a:p>
            <a:r>
              <a:rPr lang="en-US" dirty="0"/>
              <a:t>J. Marion Sims</a:t>
            </a:r>
          </a:p>
        </p:txBody>
      </p:sp>
      <p:sp>
        <p:nvSpPr>
          <p:cNvPr id="3" name="Content Placeholder 2">
            <a:extLst>
              <a:ext uri="{FF2B5EF4-FFF2-40B4-BE49-F238E27FC236}">
                <a16:creationId xmlns:a16="http://schemas.microsoft.com/office/drawing/2014/main" id="{02932ECA-84B0-DE43-BCF3-0DC0496FA5E4}"/>
              </a:ext>
            </a:extLst>
          </p:cNvPr>
          <p:cNvSpPr>
            <a:spLocks noGrp="1"/>
          </p:cNvSpPr>
          <p:nvPr>
            <p:ph idx="1"/>
          </p:nvPr>
        </p:nvSpPr>
        <p:spPr>
          <a:xfrm>
            <a:off x="1429566" y="2259698"/>
            <a:ext cx="4479398" cy="3836301"/>
          </a:xfrm>
        </p:spPr>
        <p:txBody>
          <a:bodyPr>
            <a:normAutofit fontScale="92500" lnSpcReduction="10000"/>
          </a:bodyPr>
          <a:lstStyle/>
          <a:p>
            <a:pPr>
              <a:lnSpc>
                <a:spcPct val="120000"/>
              </a:lnSpc>
            </a:pPr>
            <a:r>
              <a:rPr lang="en-US" sz="1500" dirty="0"/>
              <a:t>J. Marion Sims – The first physician in America to receive a statue honoring his contributions to medicine</a:t>
            </a:r>
          </a:p>
          <a:p>
            <a:pPr>
              <a:lnSpc>
                <a:spcPct val="120000"/>
              </a:lnSpc>
            </a:pPr>
            <a:r>
              <a:rPr lang="en-US" sz="1500" dirty="0"/>
              <a:t>President of AMA</a:t>
            </a:r>
          </a:p>
          <a:p>
            <a:pPr>
              <a:lnSpc>
                <a:spcPct val="120000"/>
              </a:lnSpc>
            </a:pPr>
            <a:r>
              <a:rPr lang="en-US" sz="1500" dirty="0"/>
              <a:t>Considered by many to be the “founder of modern gynecology”</a:t>
            </a:r>
          </a:p>
          <a:p>
            <a:pPr>
              <a:lnSpc>
                <a:spcPct val="120000"/>
              </a:lnSpc>
            </a:pPr>
            <a:r>
              <a:rPr lang="en-US" sz="1500" dirty="0"/>
              <a:t>The treatments he came up with were based on experiments he conducted on black slaves</a:t>
            </a:r>
          </a:p>
          <a:p>
            <a:pPr>
              <a:lnSpc>
                <a:spcPct val="120000"/>
              </a:lnSpc>
            </a:pPr>
            <a:r>
              <a:rPr lang="en-US" sz="1500" dirty="0"/>
              <a:t>He carried out these experiments w/o anesthesia </a:t>
            </a:r>
          </a:p>
          <a:p>
            <a:pPr>
              <a:lnSpc>
                <a:spcPct val="120000"/>
              </a:lnSpc>
            </a:pPr>
            <a:r>
              <a:rPr lang="en-US" sz="1500" dirty="0"/>
              <a:t>Every field of medicine has a horror story like this</a:t>
            </a:r>
          </a:p>
          <a:p>
            <a:pPr>
              <a:lnSpc>
                <a:spcPct val="120000"/>
              </a:lnSpc>
            </a:pPr>
            <a:r>
              <a:rPr lang="en-US" sz="1500" dirty="0">
                <a:hlinkClick r:id="rId2"/>
              </a:rPr>
              <a:t>https://www.youtube.com/watch?v=IfYRzxeMdGs&amp;ab_channel=Vox</a:t>
            </a:r>
            <a:r>
              <a:rPr lang="en-US" sz="1500" dirty="0"/>
              <a:t> </a:t>
            </a:r>
          </a:p>
        </p:txBody>
      </p:sp>
      <p:pic>
        <p:nvPicPr>
          <p:cNvPr id="5122" name="Picture 2" descr="J. Marion Sims, the Gynecologist Who Experimented on Slaves - The Atlantic">
            <a:extLst>
              <a:ext uri="{FF2B5EF4-FFF2-40B4-BE49-F238E27FC236}">
                <a16:creationId xmlns:a16="http://schemas.microsoft.com/office/drawing/2014/main" id="{467BD48D-915C-5644-86B5-29E709338E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175" r="14826" b="1"/>
          <a:stretch/>
        </p:blipFill>
        <p:spPr bwMode="auto">
          <a:xfrm>
            <a:off x="6639965" y="1114197"/>
            <a:ext cx="4629606" cy="4629606"/>
          </a:xfrm>
          <a:custGeom>
            <a:avLst/>
            <a:gdLst/>
            <a:ahLst/>
            <a:cxnLst/>
            <a:rect l="l" t="t" r="r" b="b"/>
            <a:pathLst>
              <a:path w="4629606" h="4629606">
                <a:moveTo>
                  <a:pt x="2314803" y="0"/>
                </a:moveTo>
                <a:cubicBezTo>
                  <a:pt x="3593233" y="0"/>
                  <a:pt x="4629606" y="1036373"/>
                  <a:pt x="4629606" y="2314803"/>
                </a:cubicBezTo>
                <a:cubicBezTo>
                  <a:pt x="4629606" y="3593233"/>
                  <a:pt x="3593233" y="4629606"/>
                  <a:pt x="2314803" y="4629606"/>
                </a:cubicBezTo>
                <a:cubicBezTo>
                  <a:pt x="1036373" y="4629606"/>
                  <a:pt x="0" y="3593233"/>
                  <a:pt x="0" y="2314803"/>
                </a:cubicBezTo>
                <a:cubicBezTo>
                  <a:pt x="0" y="1036373"/>
                  <a:pt x="1036373" y="0"/>
                  <a:pt x="2314803"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0848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0" name="Rectangle 70">
            <a:extLst>
              <a:ext uri="{FF2B5EF4-FFF2-40B4-BE49-F238E27FC236}">
                <a16:creationId xmlns:a16="http://schemas.microsoft.com/office/drawing/2014/main" id="{E7218290-08E7-4AB8-8549-F625B01F0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9BF847-C552-8748-AB1F-44DCC12554BB}"/>
              </a:ext>
            </a:extLst>
          </p:cNvPr>
          <p:cNvSpPr>
            <a:spLocks noGrp="1"/>
          </p:cNvSpPr>
          <p:nvPr>
            <p:ph type="title"/>
          </p:nvPr>
        </p:nvSpPr>
        <p:spPr>
          <a:xfrm>
            <a:off x="1429566" y="762001"/>
            <a:ext cx="5008696" cy="1141004"/>
          </a:xfrm>
        </p:spPr>
        <p:txBody>
          <a:bodyPr>
            <a:normAutofit/>
          </a:bodyPr>
          <a:lstStyle/>
          <a:p>
            <a:r>
              <a:rPr lang="en-US"/>
              <a:t>The flu Epidemic of 1918</a:t>
            </a:r>
            <a:endParaRPr lang="en-US" dirty="0"/>
          </a:p>
        </p:txBody>
      </p:sp>
      <p:sp>
        <p:nvSpPr>
          <p:cNvPr id="3" name="Content Placeholder 2">
            <a:extLst>
              <a:ext uri="{FF2B5EF4-FFF2-40B4-BE49-F238E27FC236}">
                <a16:creationId xmlns:a16="http://schemas.microsoft.com/office/drawing/2014/main" id="{43460A4C-4DA0-F74F-AB33-8E8F35BE85A6}"/>
              </a:ext>
            </a:extLst>
          </p:cNvPr>
          <p:cNvSpPr>
            <a:spLocks noGrp="1"/>
          </p:cNvSpPr>
          <p:nvPr>
            <p:ph idx="1"/>
          </p:nvPr>
        </p:nvSpPr>
        <p:spPr>
          <a:xfrm>
            <a:off x="1429566" y="2259698"/>
            <a:ext cx="4479398" cy="3836301"/>
          </a:xfrm>
        </p:spPr>
        <p:txBody>
          <a:bodyPr>
            <a:normAutofit/>
          </a:bodyPr>
          <a:lstStyle/>
          <a:p>
            <a:pPr>
              <a:lnSpc>
                <a:spcPct val="120000"/>
              </a:lnSpc>
            </a:pPr>
            <a:r>
              <a:rPr lang="en-US" sz="1500"/>
              <a:t>Infected 675,000 people in the USA, with a total of 500 million worldwide</a:t>
            </a:r>
          </a:p>
          <a:p>
            <a:pPr>
              <a:lnSpc>
                <a:spcPct val="120000"/>
              </a:lnSpc>
            </a:pPr>
            <a:r>
              <a:rPr lang="en-US" sz="1500"/>
              <a:t>Black communities were refused care by many hospitals</a:t>
            </a:r>
          </a:p>
          <a:p>
            <a:pPr>
              <a:lnSpc>
                <a:spcPct val="120000"/>
              </a:lnSpc>
            </a:pPr>
            <a:r>
              <a:rPr lang="en-US" sz="1500"/>
              <a:t>Many had no money to pay for any of the medicine/treatment even if they could receive treatment</a:t>
            </a:r>
          </a:p>
          <a:p>
            <a:pPr>
              <a:lnSpc>
                <a:spcPct val="120000"/>
              </a:lnSpc>
            </a:pPr>
            <a:r>
              <a:rPr lang="en-US" sz="1500"/>
              <a:t>The African American community had to treat their own because the wider medical community would do nothing</a:t>
            </a:r>
          </a:p>
          <a:p>
            <a:pPr>
              <a:lnSpc>
                <a:spcPct val="120000"/>
              </a:lnSpc>
            </a:pPr>
            <a:r>
              <a:rPr lang="en-US" sz="1500"/>
              <a:t>Parallels to COVID19 today</a:t>
            </a:r>
          </a:p>
          <a:p>
            <a:pPr>
              <a:lnSpc>
                <a:spcPct val="120000"/>
              </a:lnSpc>
            </a:pPr>
            <a:endParaRPr lang="en-US" sz="1500" b="1"/>
          </a:p>
        </p:txBody>
      </p:sp>
      <p:pic>
        <p:nvPicPr>
          <p:cNvPr id="4098" name="Picture 2" descr="History of 1918 Flu Pandemic | Pandemic Influenza (Flu) | CDC">
            <a:extLst>
              <a:ext uri="{FF2B5EF4-FFF2-40B4-BE49-F238E27FC236}">
                <a16:creationId xmlns:a16="http://schemas.microsoft.com/office/drawing/2014/main" id="{124556B8-8D07-C842-B980-D384386CB78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250" r="23249" b="-2"/>
          <a:stretch/>
        </p:blipFill>
        <p:spPr bwMode="auto">
          <a:xfrm>
            <a:off x="6639965" y="1114197"/>
            <a:ext cx="4629606" cy="4629606"/>
          </a:xfrm>
          <a:custGeom>
            <a:avLst/>
            <a:gdLst/>
            <a:ahLst/>
            <a:cxnLst/>
            <a:rect l="l" t="t" r="r" b="b"/>
            <a:pathLst>
              <a:path w="4629606" h="4629606">
                <a:moveTo>
                  <a:pt x="2314803" y="0"/>
                </a:moveTo>
                <a:cubicBezTo>
                  <a:pt x="3593233" y="0"/>
                  <a:pt x="4629606" y="1036373"/>
                  <a:pt x="4629606" y="2314803"/>
                </a:cubicBezTo>
                <a:cubicBezTo>
                  <a:pt x="4629606" y="3593233"/>
                  <a:pt x="3593233" y="4629606"/>
                  <a:pt x="2314803" y="4629606"/>
                </a:cubicBezTo>
                <a:cubicBezTo>
                  <a:pt x="1036373" y="4629606"/>
                  <a:pt x="0" y="3593233"/>
                  <a:pt x="0" y="2314803"/>
                </a:cubicBezTo>
                <a:cubicBezTo>
                  <a:pt x="0" y="1036373"/>
                  <a:pt x="1036373" y="0"/>
                  <a:pt x="2314803"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2641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E7218290-08E7-4AB8-8549-F625B01F0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54D6BB-2C74-C046-A6E5-B628FB4106F4}"/>
              </a:ext>
            </a:extLst>
          </p:cNvPr>
          <p:cNvSpPr>
            <a:spLocks noGrp="1"/>
          </p:cNvSpPr>
          <p:nvPr>
            <p:ph type="title"/>
          </p:nvPr>
        </p:nvSpPr>
        <p:spPr>
          <a:xfrm>
            <a:off x="1429566" y="762001"/>
            <a:ext cx="5008696" cy="1141004"/>
          </a:xfrm>
        </p:spPr>
        <p:txBody>
          <a:bodyPr>
            <a:normAutofit/>
          </a:bodyPr>
          <a:lstStyle/>
          <a:p>
            <a:r>
              <a:rPr lang="en-US"/>
              <a:t>Tuskegee Syphilis Study</a:t>
            </a:r>
          </a:p>
        </p:txBody>
      </p:sp>
      <p:sp>
        <p:nvSpPr>
          <p:cNvPr id="3" name="Content Placeholder 2">
            <a:extLst>
              <a:ext uri="{FF2B5EF4-FFF2-40B4-BE49-F238E27FC236}">
                <a16:creationId xmlns:a16="http://schemas.microsoft.com/office/drawing/2014/main" id="{C20037AD-61E9-3E4C-9BA5-B3091C8C7C16}"/>
              </a:ext>
            </a:extLst>
          </p:cNvPr>
          <p:cNvSpPr>
            <a:spLocks noGrp="1"/>
          </p:cNvSpPr>
          <p:nvPr>
            <p:ph idx="1"/>
          </p:nvPr>
        </p:nvSpPr>
        <p:spPr>
          <a:xfrm>
            <a:off x="1429566" y="2259698"/>
            <a:ext cx="4479398" cy="3836301"/>
          </a:xfrm>
        </p:spPr>
        <p:txBody>
          <a:bodyPr>
            <a:normAutofit lnSpcReduction="10000"/>
          </a:bodyPr>
          <a:lstStyle/>
          <a:p>
            <a:pPr>
              <a:lnSpc>
                <a:spcPct val="120000"/>
              </a:lnSpc>
            </a:pPr>
            <a:r>
              <a:rPr lang="en-US" sz="1300" dirty="0"/>
              <a:t>Involved with 600 black men, 399 with syphilis and 201 with no disease.</a:t>
            </a:r>
          </a:p>
          <a:p>
            <a:pPr>
              <a:lnSpc>
                <a:spcPct val="120000"/>
              </a:lnSpc>
            </a:pPr>
            <a:r>
              <a:rPr lang="en-US" sz="1300" dirty="0"/>
              <a:t>Researchers explained to the men they were being treated for "bad blood”</a:t>
            </a:r>
          </a:p>
          <a:p>
            <a:pPr>
              <a:lnSpc>
                <a:spcPct val="120000"/>
              </a:lnSpc>
            </a:pPr>
            <a:r>
              <a:rPr lang="en-US" sz="1300" dirty="0"/>
              <a:t>The men were told by researchers and health professionals that they would be participating in a study to cure their current illnesses.</a:t>
            </a:r>
          </a:p>
          <a:p>
            <a:pPr>
              <a:lnSpc>
                <a:spcPct val="120000"/>
              </a:lnSpc>
            </a:pPr>
            <a:r>
              <a:rPr lang="en-US" sz="1300" dirty="0"/>
              <a:t>As a result, by July </a:t>
            </a:r>
            <a:r>
              <a:rPr lang="en-US" sz="1300" b="1" u="sng" dirty="0"/>
              <a:t>1972</a:t>
            </a:r>
            <a:r>
              <a:rPr lang="en-US" sz="1300" dirty="0"/>
              <a:t> when the study ended, over 100 participants had died, 40 spouses had been diagnosed, and disease had been passed to 19 children at birth</a:t>
            </a:r>
          </a:p>
          <a:p>
            <a:pPr>
              <a:lnSpc>
                <a:spcPct val="120000"/>
              </a:lnSpc>
            </a:pPr>
            <a:r>
              <a:rPr lang="en-US" sz="1300" dirty="0"/>
              <a:t>Has led to hesitancy in the African American community on participating in research studies</a:t>
            </a:r>
          </a:p>
          <a:p>
            <a:pPr>
              <a:lnSpc>
                <a:spcPct val="120000"/>
              </a:lnSpc>
            </a:pPr>
            <a:r>
              <a:rPr lang="en-US" sz="1300" dirty="0">
                <a:hlinkClick r:id="rId2"/>
              </a:rPr>
              <a:t>https://www.youtube.com/watch?v=fxeLohZEqs0&amp;ab_channel=TodayIFoundOut</a:t>
            </a:r>
            <a:r>
              <a:rPr lang="en-US" sz="1300" dirty="0"/>
              <a:t> </a:t>
            </a:r>
          </a:p>
        </p:txBody>
      </p:sp>
      <p:pic>
        <p:nvPicPr>
          <p:cNvPr id="3074" name="Picture 2" descr="Tuskegee Study - Timeline - CDC - NCHHSTP">
            <a:extLst>
              <a:ext uri="{FF2B5EF4-FFF2-40B4-BE49-F238E27FC236}">
                <a16:creationId xmlns:a16="http://schemas.microsoft.com/office/drawing/2014/main" id="{6ACC9C12-D7DB-C84A-96A4-7895E0A2E49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59" r="23073" b="-3"/>
          <a:stretch/>
        </p:blipFill>
        <p:spPr bwMode="auto">
          <a:xfrm>
            <a:off x="6639965" y="1114197"/>
            <a:ext cx="4629606" cy="4629606"/>
          </a:xfrm>
          <a:custGeom>
            <a:avLst/>
            <a:gdLst/>
            <a:ahLst/>
            <a:cxnLst/>
            <a:rect l="l" t="t" r="r" b="b"/>
            <a:pathLst>
              <a:path w="4629606" h="4629606">
                <a:moveTo>
                  <a:pt x="2314803" y="0"/>
                </a:moveTo>
                <a:cubicBezTo>
                  <a:pt x="3593233" y="0"/>
                  <a:pt x="4629606" y="1036373"/>
                  <a:pt x="4629606" y="2314803"/>
                </a:cubicBezTo>
                <a:cubicBezTo>
                  <a:pt x="4629606" y="3593233"/>
                  <a:pt x="3593233" y="4629606"/>
                  <a:pt x="2314803" y="4629606"/>
                </a:cubicBezTo>
                <a:cubicBezTo>
                  <a:pt x="1036373" y="4629606"/>
                  <a:pt x="0" y="3593233"/>
                  <a:pt x="0" y="2314803"/>
                </a:cubicBezTo>
                <a:cubicBezTo>
                  <a:pt x="0" y="1036373"/>
                  <a:pt x="1036373" y="0"/>
                  <a:pt x="2314803"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3676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E7218290-08E7-4AB8-8549-F625B01F0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A83DF2-74A2-4542-A41D-85EDE4809BD7}"/>
              </a:ext>
            </a:extLst>
          </p:cNvPr>
          <p:cNvSpPr>
            <a:spLocks noGrp="1"/>
          </p:cNvSpPr>
          <p:nvPr>
            <p:ph type="title"/>
          </p:nvPr>
        </p:nvSpPr>
        <p:spPr>
          <a:xfrm>
            <a:off x="1429566" y="762001"/>
            <a:ext cx="5008696" cy="1141004"/>
          </a:xfrm>
        </p:spPr>
        <p:txBody>
          <a:bodyPr>
            <a:normAutofit/>
          </a:bodyPr>
          <a:lstStyle/>
          <a:p>
            <a:r>
              <a:rPr lang="en-US" dirty="0"/>
              <a:t>Henrietta Lacks</a:t>
            </a:r>
          </a:p>
        </p:txBody>
      </p:sp>
      <p:sp>
        <p:nvSpPr>
          <p:cNvPr id="3" name="Content Placeholder 2">
            <a:extLst>
              <a:ext uri="{FF2B5EF4-FFF2-40B4-BE49-F238E27FC236}">
                <a16:creationId xmlns:a16="http://schemas.microsoft.com/office/drawing/2014/main" id="{A196BC40-4BD1-7847-BAE1-2DDD7C58FBB5}"/>
              </a:ext>
            </a:extLst>
          </p:cNvPr>
          <p:cNvSpPr>
            <a:spLocks noGrp="1"/>
          </p:cNvSpPr>
          <p:nvPr>
            <p:ph idx="1"/>
          </p:nvPr>
        </p:nvSpPr>
        <p:spPr>
          <a:xfrm>
            <a:off x="1429566" y="2259698"/>
            <a:ext cx="4479398" cy="3836301"/>
          </a:xfrm>
        </p:spPr>
        <p:txBody>
          <a:bodyPr>
            <a:normAutofit/>
          </a:bodyPr>
          <a:lstStyle/>
          <a:p>
            <a:pPr>
              <a:lnSpc>
                <a:spcPct val="120000"/>
              </a:lnSpc>
            </a:pPr>
            <a:r>
              <a:rPr lang="en-US" sz="1700" dirty="0"/>
              <a:t>An African American woman whose cancer cells are the source of the HeLa cell line</a:t>
            </a:r>
          </a:p>
          <a:p>
            <a:pPr>
              <a:lnSpc>
                <a:spcPct val="120000"/>
              </a:lnSpc>
            </a:pPr>
            <a:r>
              <a:rPr lang="en-US" sz="1700" dirty="0"/>
              <a:t>HeLa cells reproduce indefinitely under specific conditions</a:t>
            </a:r>
          </a:p>
          <a:p>
            <a:pPr>
              <a:lnSpc>
                <a:spcPct val="120000"/>
              </a:lnSpc>
            </a:pPr>
            <a:r>
              <a:rPr lang="en-US" sz="1700" dirty="0"/>
              <a:t>She was a 31-year-old mother of five whose cells were taken and used without her consent or knowledge</a:t>
            </a:r>
          </a:p>
          <a:p>
            <a:pPr>
              <a:lnSpc>
                <a:spcPct val="120000"/>
              </a:lnSpc>
            </a:pPr>
            <a:r>
              <a:rPr lang="en-US" sz="1700" dirty="0" err="1"/>
              <a:t>Lacks's</a:t>
            </a:r>
            <a:r>
              <a:rPr lang="en-US" sz="1700" dirty="0"/>
              <a:t> relatives received no financial benefit and continued to live with limited access to healthcare</a:t>
            </a:r>
          </a:p>
          <a:p>
            <a:pPr marL="0" indent="0">
              <a:lnSpc>
                <a:spcPct val="120000"/>
              </a:lnSpc>
              <a:buNone/>
            </a:pPr>
            <a:endParaRPr lang="en-US" sz="1700" dirty="0"/>
          </a:p>
        </p:txBody>
      </p:sp>
      <p:pic>
        <p:nvPicPr>
          <p:cNvPr id="8194" name="Picture 2" descr="Henrietta Lacks - Wikipedia">
            <a:extLst>
              <a:ext uri="{FF2B5EF4-FFF2-40B4-BE49-F238E27FC236}">
                <a16:creationId xmlns:a16="http://schemas.microsoft.com/office/drawing/2014/main" id="{23EEDADC-BB88-7246-AB9C-781680AB2F5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30938"/>
          <a:stretch/>
        </p:blipFill>
        <p:spPr bwMode="auto">
          <a:xfrm>
            <a:off x="6639965" y="1114197"/>
            <a:ext cx="4629606" cy="4629606"/>
          </a:xfrm>
          <a:custGeom>
            <a:avLst/>
            <a:gdLst/>
            <a:ahLst/>
            <a:cxnLst/>
            <a:rect l="l" t="t" r="r" b="b"/>
            <a:pathLst>
              <a:path w="4629606" h="4629606">
                <a:moveTo>
                  <a:pt x="2314803" y="0"/>
                </a:moveTo>
                <a:cubicBezTo>
                  <a:pt x="3593233" y="0"/>
                  <a:pt x="4629606" y="1036373"/>
                  <a:pt x="4629606" y="2314803"/>
                </a:cubicBezTo>
                <a:cubicBezTo>
                  <a:pt x="4629606" y="3593233"/>
                  <a:pt x="3593233" y="4629606"/>
                  <a:pt x="2314803" y="4629606"/>
                </a:cubicBezTo>
                <a:cubicBezTo>
                  <a:pt x="1036373" y="4629606"/>
                  <a:pt x="0" y="3593233"/>
                  <a:pt x="0" y="2314803"/>
                </a:cubicBezTo>
                <a:cubicBezTo>
                  <a:pt x="0" y="1036373"/>
                  <a:pt x="1036373" y="0"/>
                  <a:pt x="2314803"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1733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E7218290-08E7-4AB8-8549-F625B01F0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27BDE3-9F5B-734E-9141-5A55CBFB0E25}"/>
              </a:ext>
            </a:extLst>
          </p:cNvPr>
          <p:cNvSpPr>
            <a:spLocks noGrp="1"/>
          </p:cNvSpPr>
          <p:nvPr>
            <p:ph type="title"/>
          </p:nvPr>
        </p:nvSpPr>
        <p:spPr>
          <a:xfrm>
            <a:off x="1429566" y="762001"/>
            <a:ext cx="5008696" cy="1141004"/>
          </a:xfrm>
        </p:spPr>
        <p:txBody>
          <a:bodyPr>
            <a:normAutofit/>
          </a:bodyPr>
          <a:lstStyle/>
          <a:p>
            <a:r>
              <a:rPr lang="en-US" dirty="0"/>
              <a:t>Hela Cells in Medicine</a:t>
            </a:r>
          </a:p>
        </p:txBody>
      </p:sp>
      <p:sp>
        <p:nvSpPr>
          <p:cNvPr id="3" name="Content Placeholder 2">
            <a:extLst>
              <a:ext uri="{FF2B5EF4-FFF2-40B4-BE49-F238E27FC236}">
                <a16:creationId xmlns:a16="http://schemas.microsoft.com/office/drawing/2014/main" id="{AC3EA0B5-66DB-744B-A319-FAC626FE9D26}"/>
              </a:ext>
            </a:extLst>
          </p:cNvPr>
          <p:cNvSpPr>
            <a:spLocks noGrp="1"/>
          </p:cNvSpPr>
          <p:nvPr>
            <p:ph idx="1"/>
          </p:nvPr>
        </p:nvSpPr>
        <p:spPr>
          <a:xfrm>
            <a:off x="1429566" y="2259698"/>
            <a:ext cx="4479398" cy="3836301"/>
          </a:xfrm>
        </p:spPr>
        <p:txBody>
          <a:bodyPr>
            <a:normAutofit/>
          </a:bodyPr>
          <a:lstStyle/>
          <a:p>
            <a:r>
              <a:rPr lang="en-US" dirty="0"/>
              <a:t>Used by Jonas Salk when creating the Polio vaccine</a:t>
            </a:r>
          </a:p>
          <a:p>
            <a:r>
              <a:rPr lang="en-US" dirty="0"/>
              <a:t>Used in the development of the HPV vaccines</a:t>
            </a:r>
          </a:p>
          <a:p>
            <a:r>
              <a:rPr lang="en-US" dirty="0"/>
              <a:t>Used in figuring out the number of chromosomes a human cell contains – Important for Down syndrome research</a:t>
            </a:r>
          </a:p>
          <a:p>
            <a:r>
              <a:rPr lang="en-US" dirty="0"/>
              <a:t>Used to research the effects that being in outer space has on human cells</a:t>
            </a:r>
          </a:p>
          <a:p>
            <a:pPr marL="0" indent="0">
              <a:buNone/>
            </a:pPr>
            <a:endParaRPr lang="en-US" dirty="0"/>
          </a:p>
        </p:txBody>
      </p:sp>
      <p:pic>
        <p:nvPicPr>
          <p:cNvPr id="9218" name="Picture 2" descr="Polio vaccine could give temporary protection against COVID-19, scientists  hope">
            <a:extLst>
              <a:ext uri="{FF2B5EF4-FFF2-40B4-BE49-F238E27FC236}">
                <a16:creationId xmlns:a16="http://schemas.microsoft.com/office/drawing/2014/main" id="{49DC2650-E8E0-EB49-BF4F-1523A5E0E21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7874" r="19626" b="1"/>
          <a:stretch/>
        </p:blipFill>
        <p:spPr bwMode="auto">
          <a:xfrm>
            <a:off x="6639965" y="1114197"/>
            <a:ext cx="4629606" cy="4629606"/>
          </a:xfrm>
          <a:custGeom>
            <a:avLst/>
            <a:gdLst/>
            <a:ahLst/>
            <a:cxnLst/>
            <a:rect l="l" t="t" r="r" b="b"/>
            <a:pathLst>
              <a:path w="4629606" h="4629606">
                <a:moveTo>
                  <a:pt x="2314803" y="0"/>
                </a:moveTo>
                <a:cubicBezTo>
                  <a:pt x="3593233" y="0"/>
                  <a:pt x="4629606" y="1036373"/>
                  <a:pt x="4629606" y="2314803"/>
                </a:cubicBezTo>
                <a:cubicBezTo>
                  <a:pt x="4629606" y="3593233"/>
                  <a:pt x="3593233" y="4629606"/>
                  <a:pt x="2314803" y="4629606"/>
                </a:cubicBezTo>
                <a:cubicBezTo>
                  <a:pt x="1036373" y="4629606"/>
                  <a:pt x="0" y="3593233"/>
                  <a:pt x="0" y="2314803"/>
                </a:cubicBezTo>
                <a:cubicBezTo>
                  <a:pt x="0" y="1036373"/>
                  <a:pt x="1036373" y="0"/>
                  <a:pt x="2314803"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4626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509ED-E367-5946-B87D-ADC8C13BC388}"/>
              </a:ext>
            </a:extLst>
          </p:cNvPr>
          <p:cNvSpPr>
            <a:spLocks noGrp="1"/>
          </p:cNvSpPr>
          <p:nvPr>
            <p:ph type="title"/>
          </p:nvPr>
        </p:nvSpPr>
        <p:spPr/>
        <p:txBody>
          <a:bodyPr/>
          <a:lstStyle/>
          <a:p>
            <a:r>
              <a:rPr lang="en-US" dirty="0"/>
              <a:t>Hela Cells</a:t>
            </a:r>
          </a:p>
        </p:txBody>
      </p:sp>
      <p:pic>
        <p:nvPicPr>
          <p:cNvPr id="10242" name="Picture 2" descr="HeLa - Wikipedia">
            <a:extLst>
              <a:ext uri="{FF2B5EF4-FFF2-40B4-BE49-F238E27FC236}">
                <a16:creationId xmlns:a16="http://schemas.microsoft.com/office/drawing/2014/main" id="{6E998B9C-C844-D947-BA05-69A2225F1F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907" y="2155371"/>
            <a:ext cx="5355464" cy="4056743"/>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Q&amp;A: Could the Henrietta Lacks case happen today?">
            <a:extLst>
              <a:ext uri="{FF2B5EF4-FFF2-40B4-BE49-F238E27FC236}">
                <a16:creationId xmlns:a16="http://schemas.microsoft.com/office/drawing/2014/main" id="{46E8ED81-14D2-F944-BCE8-0F8A53C9FE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6630" y="2155371"/>
            <a:ext cx="5394941" cy="40567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7362261"/>
      </p:ext>
    </p:extLst>
  </p:cSld>
  <p:clrMapOvr>
    <a:masterClrMapping/>
  </p:clrMapOvr>
</p:sld>
</file>

<file path=ppt/theme/theme1.xml><?xml version="1.0" encoding="utf-8"?>
<a:theme xmlns:a="http://schemas.openxmlformats.org/drawingml/2006/main" name="PortalVTI">
  <a:themeElements>
    <a:clrScheme name="AnalogousFromRegularSeedLeftStep">
      <a:dk1>
        <a:srgbClr val="000000"/>
      </a:dk1>
      <a:lt1>
        <a:srgbClr val="FFFFFF"/>
      </a:lt1>
      <a:dk2>
        <a:srgbClr val="30271B"/>
      </a:dk2>
      <a:lt2>
        <a:srgbClr val="F0F1F3"/>
      </a:lt2>
      <a:accent1>
        <a:srgbClr val="ACA244"/>
      </a:accent1>
      <a:accent2>
        <a:srgbClr val="B1753B"/>
      </a:accent2>
      <a:accent3>
        <a:srgbClr val="C3554D"/>
      </a:accent3>
      <a:accent4>
        <a:srgbClr val="B13B63"/>
      </a:accent4>
      <a:accent5>
        <a:srgbClr val="C34DA7"/>
      </a:accent5>
      <a:accent6>
        <a:srgbClr val="9D3BB1"/>
      </a:accent6>
      <a:hlink>
        <a:srgbClr val="5E68C9"/>
      </a:hlink>
      <a:folHlink>
        <a:srgbClr val="7F7F7F"/>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TotalTime>279</TotalTime>
  <Words>873</Words>
  <Application>Microsoft Macintosh PowerPoint</Application>
  <PresentationFormat>Widescreen</PresentationFormat>
  <Paragraphs>65</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Trade Gothic Next Cond</vt:lpstr>
      <vt:lpstr>Trade Gothic Next Light</vt:lpstr>
      <vt:lpstr>PortalVTI</vt:lpstr>
      <vt:lpstr>Racism and Medicine </vt:lpstr>
      <vt:lpstr>My goals</vt:lpstr>
      <vt:lpstr>Background</vt:lpstr>
      <vt:lpstr>J. Marion Sims</vt:lpstr>
      <vt:lpstr>The flu Epidemic of 1918</vt:lpstr>
      <vt:lpstr>Tuskegee Syphilis Study</vt:lpstr>
      <vt:lpstr>Henrietta Lacks</vt:lpstr>
      <vt:lpstr>Hela Cells in Medicine</vt:lpstr>
      <vt:lpstr>Hela Cells</vt:lpstr>
      <vt:lpstr>These Issues Still Persist Today</vt:lpstr>
      <vt:lpstr>Modern Examples – Maternal Health </vt:lpstr>
      <vt:lpstr>Modern Examples – Maternal Health </vt:lpstr>
      <vt:lpstr>Modern Examples – Cardiovascular Health</vt:lpstr>
      <vt:lpstr>Modern Examples – Cardiovascular Health Cont.</vt:lpstr>
      <vt:lpstr>Environmental Racism</vt:lpstr>
      <vt:lpstr>COVid-19</vt:lpstr>
      <vt:lpstr>Why all of this is important</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Racism and Medicine </dc:title>
  <dc:creator>Vinod, Vimal</dc:creator>
  <cp:lastModifiedBy>Vinod, Vimal</cp:lastModifiedBy>
  <cp:revision>14</cp:revision>
  <dcterms:created xsi:type="dcterms:W3CDTF">2021-05-03T16:34:59Z</dcterms:created>
  <dcterms:modified xsi:type="dcterms:W3CDTF">2021-05-03T21:14:33Z</dcterms:modified>
</cp:coreProperties>
</file>

<file path=docProps/thumbnail.jpeg>
</file>